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Play-bold.fntdata"/><Relationship Id="rId12" Type="http://schemas.openxmlformats.org/officeDocument/2006/relationships/slide" Target="slides/slide6.xml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f2b6b05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f2b6b05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f2b6b055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f2b6b055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f2b6b055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f2b6b055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f2b6b05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f2b6b05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143000" y="3799285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52025" y="242650"/>
            <a:ext cx="4429200" cy="7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Results (Coupling)</a:t>
            </a:r>
            <a:endParaRPr sz="2400"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52205" l="0" r="0" t="0"/>
          <a:stretch/>
        </p:blipFill>
        <p:spPr>
          <a:xfrm>
            <a:off x="0" y="867075"/>
            <a:ext cx="9175176" cy="25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1106650" y="3530300"/>
            <a:ext cx="6694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For increasing k_values btw coils 0, 0.2, 0.4, 0.6 (</a:t>
            </a:r>
            <a:r>
              <a:rPr lang="en" sz="1800">
                <a:solidFill>
                  <a:srgbClr val="666666"/>
                </a:solidFill>
              </a:rPr>
              <a:t>εr of rubber-coir substrate with liquid ∝ coupling factor k)</a:t>
            </a:r>
            <a:endParaRPr/>
          </a:p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Observations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450"/>
            <a:ext cx="9144000" cy="16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Repeatability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35" name="Google Shape;235;p36" title="env_repeatability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575"/>
            <a:ext cx="8839204" cy="386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449425" y="3128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Sensitivity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42" name="Google Shape;242;p37" title="sensitivity_analysis.png"/>
          <p:cNvPicPr preferRelativeResize="0"/>
          <p:nvPr/>
        </p:nvPicPr>
        <p:blipFill rotWithShape="1">
          <a:blip r:embed="rId3">
            <a:alphaModFix/>
          </a:blip>
          <a:srcRect b="2416" l="954" r="1665" t="2053"/>
          <a:stretch/>
        </p:blipFill>
        <p:spPr>
          <a:xfrm>
            <a:off x="2049575" y="444225"/>
            <a:ext cx="6070902" cy="41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80600" y="77950"/>
            <a:ext cx="517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Exp-Setup &amp; </a:t>
            </a:r>
            <a:r>
              <a:rPr lang="en" sz="2100"/>
              <a:t>Visual Classification</a:t>
            </a:r>
            <a:endParaRPr sz="21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-29502" l="-2183" r="1081" t="18674"/>
          <a:stretch/>
        </p:blipFill>
        <p:spPr>
          <a:xfrm>
            <a:off x="480600" y="3869725"/>
            <a:ext cx="4613550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newckt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804775"/>
            <a:ext cx="4125199" cy="2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title="measuring_setup(old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00" y="413925"/>
            <a:ext cx="3120950" cy="4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: MCU intg. &amp; Digital classification</a:t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2039588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 (3.3V)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offset (Clamper)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172425" y="1601525"/>
            <a:ext cx="20259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MCU (w/ ADC)</a:t>
            </a:r>
            <a:endParaRPr/>
          </a:p>
        </p:txBody>
      </p:sp>
      <p:cxnSp>
        <p:nvCxnSpPr>
          <p:cNvPr id="261" name="Google Shape;261;p39"/>
          <p:cNvCxnSpPr>
            <a:stCxn id="258" idx="3"/>
            <a:endCxn id="259" idx="1"/>
          </p:cNvCxnSpPr>
          <p:nvPr/>
        </p:nvCxnSpPr>
        <p:spPr>
          <a:xfrm>
            <a:off x="3250088" y="1901525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9"/>
          <p:cNvCxnSpPr>
            <a:stCxn id="259" idx="3"/>
            <a:endCxn id="260" idx="1"/>
          </p:cNvCxnSpPr>
          <p:nvPr/>
        </p:nvCxnSpPr>
        <p:spPr>
          <a:xfrm>
            <a:off x="5530075" y="1901513"/>
            <a:ext cx="6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9"/>
          <p:cNvSpPr txBox="1"/>
          <p:nvPr/>
        </p:nvSpPr>
        <p:spPr>
          <a:xfrm>
            <a:off x="410425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Rectifier out</a:t>
            </a:r>
            <a:endParaRPr/>
          </a:p>
        </p:txBody>
      </p:sp>
      <p:cxnSp>
        <p:nvCxnSpPr>
          <p:cNvPr id="264" name="Google Shape;264;p39"/>
          <p:cNvCxnSpPr>
            <a:stCxn id="263" idx="3"/>
            <a:endCxn id="258" idx="1"/>
          </p:cNvCxnSpPr>
          <p:nvPr/>
        </p:nvCxnSpPr>
        <p:spPr>
          <a:xfrm>
            <a:off x="1489825" y="190152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Op-amp and MCU bridge digitizes analog output </a:t>
            </a:r>
            <a:r>
              <a:rPr lang="en" sz="1800">
                <a:solidFill>
                  <a:srgbClr val="666666"/>
                </a:solidFill>
              </a:rPr>
              <a:t>for quantitative chemical classification</a:t>
            </a:r>
            <a:r>
              <a:rPr lang="en" sz="1800">
                <a:solidFill>
                  <a:srgbClr val="666666"/>
                </a:solidFill>
              </a:rPr>
              <a:t> of liquid permittivity.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37725" y="130412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25" y="2624375"/>
            <a:ext cx="5731450" cy="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37725" y="226857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Reference research thesis :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5" y="3709750"/>
            <a:ext cx="5731450" cy="4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6522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97475" y="3440613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28650" y="130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Materials Required </a:t>
            </a:r>
            <a:endParaRPr sz="27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3644"/>
            <a:ext cx="7630045" cy="37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Hartley </a:t>
            </a: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68" name="Google Shape;168;p29"/>
          <p:cNvCxnSpPr>
            <a:stCxn id="164" idx="3"/>
            <a:endCxn id="165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9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0" name="Google Shape;170;p29"/>
          <p:cNvCxnSpPr>
            <a:stCxn id="165" idx="3"/>
            <a:endCxn id="166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2" name="Google Shape;172;p29"/>
          <p:cNvCxnSpPr>
            <a:stCxn id="173" idx="1"/>
            <a:endCxn id="167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215600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</a:t>
            </a:r>
            <a:endParaRPr/>
          </a:p>
        </p:txBody>
      </p:sp>
      <p:cxnSp>
        <p:nvCxnSpPr>
          <p:cNvPr id="176" name="Google Shape;176;p29"/>
          <p:cNvCxnSpPr>
            <a:stCxn id="175" idx="3"/>
            <a:endCxn id="164" idx="1"/>
          </p:cNvCxnSpPr>
          <p:nvPr/>
        </p:nvCxnSpPr>
        <p:spPr>
          <a:xfrm>
            <a:off x="1295000" y="1901525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78" name="Google Shape;178;p29"/>
          <p:cNvCxnSpPr>
            <a:stCxn id="166" idx="2"/>
            <a:endCxn id="177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9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79" name="Google Shape;179;p29"/>
          <p:cNvCxnSpPr>
            <a:stCxn id="177" idx="1"/>
            <a:endCxn id="173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 (Sensing Element)</a:t>
            </a:r>
            <a:endParaRPr sz="30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</a:t>
            </a:r>
            <a:r>
              <a:rPr lang="en" sz="3000"/>
              <a:t>Physics </a:t>
            </a:r>
            <a:r>
              <a:rPr lang="en" sz="3000"/>
              <a:t>(Dielectric Loading)</a:t>
            </a:r>
            <a:endParaRPr sz="30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124700" y="4273350"/>
            <a:ext cx="88689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 (εr of rubber-coir substrate with liquid ∝ coupling factor)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628650" y="125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 </a:t>
            </a:r>
            <a:r>
              <a:rPr lang="en" sz="3000"/>
              <a:t>Implementation</a:t>
            </a:r>
            <a:endParaRPr sz="3000"/>
          </a:p>
        </p:txBody>
      </p:sp>
      <p:pic>
        <p:nvPicPr>
          <p:cNvPr id="212" name="Google Shape;212;p33" title="ampcircu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952850"/>
            <a:ext cx="8981198" cy="35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